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1"/>
  </p:notesMasterIdLst>
  <p:sldIdLst>
    <p:sldId id="256" r:id="rId2"/>
    <p:sldId id="257" r:id="rId3"/>
    <p:sldId id="265" r:id="rId4"/>
    <p:sldId id="281" r:id="rId5"/>
    <p:sldId id="268" r:id="rId6"/>
    <p:sldId id="277" r:id="rId7"/>
    <p:sldId id="271" r:id="rId8"/>
    <p:sldId id="272" r:id="rId9"/>
    <p:sldId id="27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E234"/>
    <a:srgbClr val="BFF7EC"/>
    <a:srgbClr val="FDE6E1"/>
    <a:srgbClr val="E1F4FD"/>
    <a:srgbClr val="FCF7F2"/>
    <a:srgbClr val="99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6" autoAdjust="0"/>
    <p:restoredTop sz="96433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94C40-45A2-4EFD-B5D7-A284F49D594A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3BE6D-ECF7-4E75-A7DC-C40992DD9F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15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Налоговые и неналоговые</a:t>
            </a:r>
            <a:r>
              <a:rPr lang="ru-RU" baseline="0" dirty="0" smtClean="0"/>
              <a:t> доходы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908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Иные межбюджетные трансферты:</a:t>
            </a:r>
            <a:r>
              <a:rPr lang="ru-RU" baseline="0" dirty="0" smtClean="0"/>
              <a:t> увеличение заработной платы работникам учреждений культуры в сумме 207,2 </a:t>
            </a:r>
            <a:r>
              <a:rPr lang="ru-RU" baseline="0" dirty="0" err="1" smtClean="0"/>
              <a:t>тыс.рублей</a:t>
            </a:r>
            <a:r>
              <a:rPr lang="ru-RU" baseline="0" dirty="0" smtClean="0"/>
              <a:t> /207,2 </a:t>
            </a:r>
            <a:r>
              <a:rPr lang="ru-RU" baseline="0" dirty="0" err="1" smtClean="0"/>
              <a:t>тыс.рублей</a:t>
            </a:r>
            <a:endParaRPr lang="ru-RU" baseline="0" dirty="0" smtClean="0"/>
          </a:p>
          <a:p>
            <a:r>
              <a:rPr lang="ru-RU" baseline="0" dirty="0" smtClean="0"/>
              <a:t>На капитальный ремонт автомобильных дорог общего пользования местного значения за счет средств ФБ   391,8 </a:t>
            </a:r>
            <a:r>
              <a:rPr lang="ru-RU" baseline="0" dirty="0" err="1" smtClean="0"/>
              <a:t>тыс.руб</a:t>
            </a:r>
            <a:r>
              <a:rPr lang="ru-RU" baseline="0" dirty="0" smtClean="0"/>
              <a:t>/ 94,0  </a:t>
            </a:r>
            <a:r>
              <a:rPr lang="ru-RU" baseline="0" dirty="0" err="1" smtClean="0"/>
              <a:t>тыс.рублей</a:t>
            </a:r>
            <a:endParaRPr lang="ru-RU" baseline="0" dirty="0" smtClean="0"/>
          </a:p>
          <a:p>
            <a:r>
              <a:rPr lang="ru-RU" baseline="0" dirty="0" smtClean="0"/>
              <a:t>На межевание земель (остатки 2014 года)                                                                                                                     0,0/308,2 </a:t>
            </a:r>
            <a:r>
              <a:rPr lang="ru-RU" baseline="0" dirty="0" err="1" smtClean="0"/>
              <a:t>тыс.рублей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066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891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7124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03BE6D-ECF7-4E75-A7DC-C40992DD9FB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08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4C909722-A6F7-41DF-89D7-E75538533F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85AA7-F5BD-4C7F-B0D5-3237C7C31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5216C-337F-4D59-97BB-9F95C1A02E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3886200"/>
            <a:ext cx="7924800" cy="213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C802-CF76-4224-BD09-EA34CC40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893E4-BB86-4752-A4AE-4802638493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849D9F43-5776-4CCD-AB9D-991E2FF668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EFF024-AA35-44AD-B3B9-ED16ACED2A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883A4-27D2-4445-B198-50B736721D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893FA-5A43-4383-8481-D95C8FB62A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C219E1-D2EB-4B4E-A21C-A31173A605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DC9E1-3B3C-49DA-82EE-A982DA0CC0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D857A-914C-4F6C-BDDB-9C0F60F237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5B3414-3F87-430A-A4BF-CDBEB5C6AD4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_____Microsoft_Office_Excel_97-2003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839200" cy="1285884"/>
          </a:xfrm>
          <a:solidFill>
            <a:srgbClr val="FF000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Архангельского сельского поселения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1785938"/>
          </a:xfrm>
          <a:solidFill>
            <a:srgbClr val="3CE234"/>
          </a:solidFill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  бюджете Архангельского сельского поселения на 2018-2020 годы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4643446"/>
            <a:ext cx="7924800" cy="1376354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Заведующий  финансовым отделом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администрации Архангельского сельского поселения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Н.Н. Петрова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1074" name="Рисунок" r:id="rId3" imgW="457200" imgH="4572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66"/>
            <a:ext cx="8839200" cy="1000132"/>
          </a:xfrm>
          <a:solidFill>
            <a:srgbClr val="FF0000"/>
          </a:solidFill>
        </p:spPr>
        <p:txBody>
          <a:bodyPr/>
          <a:lstStyle/>
          <a:p>
            <a:pPr algn="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 отдел  администрации  Архангельского 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бюджета Архангельского сельского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 за 2018-2020гг.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(тыс.руб.)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2150" name="Рисунок" r:id="rId3" imgW="457200" imgH="457200" progId="Word.Picture.8">
              <p:embed/>
            </p:oleObj>
          </a:graphicData>
        </a:graphic>
      </p:graphicFrame>
      <p:graphicFrame>
        <p:nvGraphicFramePr>
          <p:cNvPr id="2051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1422867"/>
              </p:ext>
            </p:extLst>
          </p:nvPr>
        </p:nvGraphicFramePr>
        <p:xfrm>
          <a:off x="349250" y="2925763"/>
          <a:ext cx="7929563" cy="3043237"/>
        </p:xfrm>
        <a:graphic>
          <a:graphicData uri="http://schemas.openxmlformats.org/presentationml/2006/ole">
            <p:oleObj spid="_x0000_s2151" name="Worksheet" r:id="rId4" imgW="5752980" imgH="220967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52"/>
            <a:ext cx="8839200" cy="1214446"/>
          </a:xfrm>
          <a:solidFill>
            <a:srgbClr val="FF0000"/>
          </a:solidFill>
        </p:spPr>
        <p:txBody>
          <a:bodyPr/>
          <a:lstStyle/>
          <a:p>
            <a:pPr algn="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Архангельского 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7924800" cy="4800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финансирования дефицита бюджета Архангельского сельского поселения на 2018-2020гг.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571472" y="214290"/>
          <a:ext cx="714380" cy="685800"/>
        </p:xfrm>
        <a:graphic>
          <a:graphicData uri="http://schemas.openxmlformats.org/presentationml/2006/ole">
            <p:oleObj spid="_x0000_s4150" name="Рисунок" r:id="rId3" imgW="457200" imgH="457200" progId="Word.Picture.8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277723"/>
              </p:ext>
            </p:extLst>
          </p:nvPr>
        </p:nvGraphicFramePr>
        <p:xfrm>
          <a:off x="762000" y="2590800"/>
          <a:ext cx="7467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 бюджета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-378,2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-466,9</a:t>
                      </a:r>
                      <a:endParaRPr lang="en-US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-473,3</a:t>
                      </a:r>
                      <a:endParaRPr lang="ru-RU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средств на счетах по учёту средств  бюджета поселения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-378,2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-466,9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-473,3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DE6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715404" cy="1214446"/>
          </a:xfrm>
          <a:solidFill>
            <a:srgbClr val="FF0000"/>
          </a:solidFill>
        </p:spPr>
        <p:txBody>
          <a:bodyPr/>
          <a:lstStyle/>
          <a:p>
            <a:pPr algn="r"/>
            <a:r>
              <a:rPr lang="ru-RU" sz="19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19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</a:t>
            </a:r>
            <a: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</a:t>
            </a:r>
            <a:r>
              <a:rPr lang="ru-RU" sz="19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отдел администрации </a:t>
            </a:r>
            <a: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Архангельского </a:t>
            </a:r>
            <a:b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</a:t>
            </a:r>
            <a:br>
              <a:rPr lang="ru-RU" sz="19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57679312"/>
              </p:ext>
            </p:extLst>
          </p:nvPr>
        </p:nvGraphicFramePr>
        <p:xfrm>
          <a:off x="685800" y="2011682"/>
          <a:ext cx="7848600" cy="471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914400"/>
                <a:gridCol w="990600"/>
                <a:gridCol w="990600"/>
                <a:gridCol w="914400"/>
                <a:gridCol w="990600"/>
              </a:tblGrid>
              <a:tr h="54226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дохода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 (факт)</a:t>
                      </a:r>
                      <a:endParaRPr lang="ru-RU" sz="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 </a:t>
                      </a:r>
                      <a:r>
                        <a:rPr lang="ru-RU" sz="9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  <a:endParaRPr lang="ru-RU" sz="9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 (10%)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990,3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1139,8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1016,8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1063,6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1115,7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44833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на горюче-смазочные товары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1454,8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1213,5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1259,0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сельхозналог (30%)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348,3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820,5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452,8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38115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физических лиц (100%)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206,9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247,3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256,5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268,3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281,4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 (50%)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792,9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900,7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866,7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898,8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934,5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2957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 (100%)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923,1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876,0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49296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доходы и прочие доходы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  оказания платных услуг (работ), доходы от продажи земельных участков, штрафы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259,2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261,1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446,3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28723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реализации имущества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2779,5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сдачи в аренду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4751,9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8297,3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5184,6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4830,6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4930,2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90600" y="1447800"/>
            <a:ext cx="7620000" cy="533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Бюджет Архангельского сельского поселения за 2016-2020 годы  по налоговым и неналоговым доходам (тыс.рублей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20481" name="Рисунок" r:id="rId4" imgW="457200" imgH="45720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449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8624918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Архангельского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8077200" cy="5029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бюджета Архангельского сельского поселения по безвозмездным поступлениям за 2017-2020гг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500034" y="214290"/>
          <a:ext cx="685800" cy="685800"/>
        </p:xfrm>
        <a:graphic>
          <a:graphicData uri="http://schemas.openxmlformats.org/presentationml/2006/ole">
            <p:oleObj spid="_x0000_s9273" name="Рисунок" r:id="rId4" imgW="457200" imgH="457200" progId="Word.Picture.8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7591694"/>
              </p:ext>
            </p:extLst>
          </p:nvPr>
        </p:nvGraphicFramePr>
        <p:xfrm>
          <a:off x="755576" y="2852936"/>
          <a:ext cx="7704856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251"/>
                <a:gridCol w="1040422"/>
                <a:gridCol w="971117"/>
                <a:gridCol w="1005320"/>
                <a:gridCol w="955746"/>
              </a:tblGrid>
              <a:tr h="86049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2017г (факт)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2018г (факт)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2019г (план)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2020г (план)</a:t>
                      </a:r>
                      <a:endParaRPr lang="ru-RU" sz="1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2957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14019,6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12616,0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10301,0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10392,8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49752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12081,0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12121,9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9803,8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9480,7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57204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DE6E1"/>
                    </a:solidFill>
                  </a:tcPr>
                </a:tc>
              </a:tr>
              <a:tr h="497524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1502,6</a:t>
                      </a: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E1F4FD"/>
                    </a:solidFill>
                  </a:tcPr>
                </a:tc>
              </a:tr>
              <a:tr h="759263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ИМБТ по передаче полномочий</a:t>
                      </a:r>
                    </a:p>
                    <a:p>
                      <a:pPr algn="l"/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межбюджетные трансферты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6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214290"/>
            <a:ext cx="8572560" cy="857256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Архангельского 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Соотношение собственных и безвозмездных доходов в доходной части бюджета Архангельского сельского поселения на 2018-2020гг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642910" y="214290"/>
          <a:ext cx="685800" cy="685800"/>
        </p:xfrm>
        <a:graphic>
          <a:graphicData uri="http://schemas.openxmlformats.org/presentationml/2006/ole">
            <p:oleObj spid="_x0000_s7274" name="Рисунок" r:id="rId3" imgW="457200" imgH="457200" progId="Word.Picture.8">
              <p:embed/>
            </p:oleObj>
          </a:graphicData>
        </a:graphic>
      </p:graphicFrame>
      <p:graphicFrame>
        <p:nvGraphicFramePr>
          <p:cNvPr id="717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71528186"/>
              </p:ext>
            </p:extLst>
          </p:nvPr>
        </p:nvGraphicFramePr>
        <p:xfrm>
          <a:off x="614363" y="2894013"/>
          <a:ext cx="7874000" cy="1978025"/>
        </p:xfrm>
        <a:graphic>
          <a:graphicData uri="http://schemas.openxmlformats.org/presentationml/2006/ole">
            <p:oleObj spid="_x0000_s7275" name="Worksheet" r:id="rId4" imgW="6867566" imgH="171461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386770" cy="100013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1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Архангельского</a:t>
            </a:r>
            <a:b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8382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Расходная часть бюджета Архангельского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сельского поселения 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з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а 2017-2020 </a:t>
            </a:r>
            <a:r>
              <a:rPr lang="ru-RU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гг</a:t>
            </a: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(тыс. руб.)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11322" name="Рисунок" r:id="rId4" imgW="457200" imgH="457200" progId="Word.Picture.8">
              <p:embed/>
            </p:oleObj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8933866"/>
              </p:ext>
            </p:extLst>
          </p:nvPr>
        </p:nvGraphicFramePr>
        <p:xfrm>
          <a:off x="529561" y="2011680"/>
          <a:ext cx="8084875" cy="455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3839"/>
                <a:gridCol w="990600"/>
                <a:gridCol w="1143000"/>
                <a:gridCol w="1143000"/>
                <a:gridCol w="994436"/>
              </a:tblGrid>
              <a:tr h="5600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Направление расходов (отрасль)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2017г  </a:t>
                      </a:r>
                    </a:p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(факт)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2018г  </a:t>
                      </a:r>
                    </a:p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2019г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2020г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Общегосударственные вопросы, в том числе: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7299,4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7299,4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6182,2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6157,0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Содержание ОМСУ 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5519,2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5519,2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4513,7 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4513,7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-Содержание</a:t>
                      </a:r>
                      <a:r>
                        <a:rPr lang="ru-RU" sz="1200" spc="0" baseline="0" dirty="0" smtClean="0"/>
                        <a:t> СПК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1632,8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1632,8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1626,6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1626,6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-Передача</a:t>
                      </a:r>
                      <a:r>
                        <a:rPr lang="ru-RU" sz="1200" spc="0" baseline="0" dirty="0" smtClean="0"/>
                        <a:t> полномочий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104,9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ru-RU" sz="1200" spc="0" dirty="0" smtClean="0"/>
                        <a:t>-Прочие расходы</a:t>
                      </a:r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latin typeface="Times New Roman" pitchFamily="18" charset="0"/>
                          <a:cs typeface="Times New Roman" pitchFamily="18" charset="0"/>
                        </a:rPr>
                        <a:t>42,5</a:t>
                      </a:r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endParaRPr lang="ru-RU" sz="1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1" spc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оборона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267,4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err="1" smtClean="0">
                          <a:effectLst/>
                        </a:rPr>
                        <a:t>Национ.</a:t>
                      </a:r>
                      <a:r>
                        <a:rPr lang="ru-RU" sz="1100" b="1" baseline="0" dirty="0" err="1" smtClean="0">
                          <a:effectLst/>
                        </a:rPr>
                        <a:t>безопасность</a:t>
                      </a:r>
                      <a:r>
                        <a:rPr lang="ru-RU" sz="1100" b="1" baseline="0" dirty="0" smtClean="0">
                          <a:effectLst/>
                        </a:rPr>
                        <a:t>  и </a:t>
                      </a:r>
                      <a:r>
                        <a:rPr lang="ru-RU" sz="1100" b="1" baseline="0" dirty="0" err="1" smtClean="0">
                          <a:effectLst/>
                        </a:rPr>
                        <a:t>правоохран.деятельность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265,3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Национальная</a:t>
                      </a:r>
                      <a:r>
                        <a:rPr lang="ru-RU" sz="1200" b="1" baseline="0" dirty="0" smtClean="0">
                          <a:effectLst/>
                        </a:rPr>
                        <a:t> экономика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3702,2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3702,2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1577,9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1717,4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effectLst/>
                        </a:rPr>
                        <a:t> хозяйство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1888,4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1888,4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1013,0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1330,4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Культура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6951,7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6951,7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4237,6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4237,6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Социальная политика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1119,2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273,3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273,3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effectLst/>
                        </a:rPr>
                        <a:t>Физическая культура</a:t>
                      </a:r>
                      <a:r>
                        <a:rPr lang="ru-RU" sz="1200" b="1" baseline="0" dirty="0" smtClean="0">
                          <a:effectLst/>
                        </a:rPr>
                        <a:t> и спорт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FF7EC"/>
                    </a:solidFill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 РАСХОДОВ: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2017г  </a:t>
                      </a:r>
                    </a:p>
                    <a:p>
                      <a:pPr algn="ctr"/>
                      <a:r>
                        <a:rPr lang="ru-RU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(план)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21525,2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13807,8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14239,5</a:t>
                      </a:r>
                      <a:endParaRPr lang="ru-RU" sz="1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3CE23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7315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</a:t>
            </a:r>
            <a:b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бюджета Архангельского сельского поселения на 2018 год</a:t>
            </a:r>
            <a:endParaRPr lang="ru-RU" sz="2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1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24938181"/>
              </p:ext>
            </p:extLst>
          </p:nvPr>
        </p:nvGraphicFramePr>
        <p:xfrm>
          <a:off x="498475" y="2000239"/>
          <a:ext cx="8378825" cy="3802073"/>
        </p:xfrm>
        <a:graphic>
          <a:graphicData uri="http://schemas.openxmlformats.org/presentationml/2006/ole">
            <p:oleObj spid="_x0000_s12386" name="Worksheet" r:id="rId4" imgW="5581567" imgH="2590822" progId="Excel.Sheet.8">
              <p:embed/>
            </p:oleObj>
          </a:graphicData>
        </a:graphic>
      </p:graphicFrame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12387" name="Рисунок" r:id="rId5" imgW="457200" imgH="457200" progId="Word.Picture.8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57158" y="214290"/>
            <a:ext cx="8572560" cy="1000132"/>
          </a:xfrm>
          <a:prstGeom prst="rect">
            <a:avLst/>
          </a:prstGeom>
          <a:solidFill>
            <a:srgbClr val="FF0000"/>
          </a:solidFill>
        </p:spPr>
        <p:txBody>
          <a:bodyPr vert="horz" anchor="b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          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Финансовый отдел администрации Архангельского </a:t>
            </a:r>
            <a:b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сельского поселения</a:t>
            </a:r>
          </a:p>
        </p:txBody>
      </p:sp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673100" y="444500"/>
          <a:ext cx="685800" cy="685800"/>
        </p:xfrm>
        <a:graphic>
          <a:graphicData uri="http://schemas.openxmlformats.org/presentationml/2006/ole">
            <p:oleObj spid="_x0000_s12388" name="Рисунок" r:id="rId6" imgW="457200" imgH="4572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304800"/>
            <a:ext cx="73152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19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</a:t>
            </a:r>
            <a:r>
              <a:rPr lang="ru-RU" sz="19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Финансовый отдел администрации Купросского сельского поселения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4294967295"/>
          </p:nvPr>
        </p:nvSpPr>
        <p:spPr>
          <a:xfrm>
            <a:off x="533400" y="990600"/>
            <a:ext cx="8610600" cy="541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Расходы за счет средств дорожного фонда Архангельского сельского </a:t>
            </a:r>
            <a:r>
              <a:rPr lang="ru-RU" sz="1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поселения на 2018г</a:t>
            </a:r>
            <a:endParaRPr lang="ru-RU" sz="1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457200" y="228600"/>
          <a:ext cx="685800" cy="685800"/>
        </p:xfrm>
        <a:graphic>
          <a:graphicData uri="http://schemas.openxmlformats.org/presentationml/2006/ole">
            <p:oleObj spid="_x0000_s15411" name="Рисунок" r:id="rId4" imgW="457200" imgH="457200" progId="Word.Picture.8">
              <p:embed/>
            </p:oleObj>
          </a:graphicData>
        </a:graphic>
      </p:graphicFrame>
      <p:graphicFrame>
        <p:nvGraphicFramePr>
          <p:cNvPr id="31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3836645"/>
              </p:ext>
            </p:extLst>
          </p:nvPr>
        </p:nvGraphicFramePr>
        <p:xfrm>
          <a:off x="642910" y="1785928"/>
          <a:ext cx="8077200" cy="5072072"/>
        </p:xfrm>
        <a:graphic>
          <a:graphicData uri="http://schemas.openxmlformats.org/drawingml/2006/table">
            <a:tbl>
              <a:tblPr/>
              <a:tblGrid>
                <a:gridCol w="4548326"/>
                <a:gridCol w="1176291"/>
                <a:gridCol w="1097872"/>
                <a:gridCol w="1254711"/>
              </a:tblGrid>
              <a:tr h="4479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автомобильных дорог общего пользования местного значения  сельских и городских поселений (10% доля поселения)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автомобильных дорог общего пользования местного значения и искусственных сооружений на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455,8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390,7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35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Ремонт автомобильных дорог общего пользования местного значения  сельских и городских поселений Пермского края, в том числе дворовых территорий многоквартирных домов, проездов к дворовым территориям многоквартирных домов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465,6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21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Содержание  автомобильных дорог общего пользования местного значения и искусственных сооружений на 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627,3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675,0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720,2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Итого дорожный фонд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1595,3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1577,9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1717,4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85720" y="142852"/>
            <a:ext cx="8386770" cy="1000132"/>
          </a:xfrm>
          <a:prstGeom prst="rect">
            <a:avLst/>
          </a:prstGeom>
          <a:solidFill>
            <a:srgbClr val="FF0000"/>
          </a:solidFill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           </a:t>
            </a:r>
            <a:r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Финансовый отдел администрации Архангельского</a:t>
            </a:r>
            <a:br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</a:br>
            <a:r>
              <a:rPr kumimoji="0" lang="ru-RU" sz="19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сельского поселения</a:t>
            </a:r>
            <a:endParaRPr kumimoji="0" lang="ru-RU" sz="19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15412" name="Object 52"/>
          <p:cNvGraphicFramePr>
            <a:graphicFrameLocks noChangeAspect="1"/>
          </p:cNvGraphicFramePr>
          <p:nvPr/>
        </p:nvGraphicFramePr>
        <p:xfrm>
          <a:off x="500034" y="285728"/>
          <a:ext cx="685800" cy="685800"/>
        </p:xfrm>
        <a:graphic>
          <a:graphicData uri="http://schemas.openxmlformats.org/presentationml/2006/ole">
            <p:oleObj spid="_x0000_s15412" name="Рисунок" r:id="rId5" imgW="457200" imgH="4572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2724</TotalTime>
  <Words>651</Words>
  <Application>Microsoft Office PowerPoint</Application>
  <PresentationFormat>Экран (4:3)</PresentationFormat>
  <Paragraphs>247</Paragraphs>
  <Slides>9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Начальная</vt:lpstr>
      <vt:lpstr>Рисунок</vt:lpstr>
      <vt:lpstr>Лист Microsoft Office Excel 97-2003</vt:lpstr>
      <vt:lpstr>Worksheet</vt:lpstr>
      <vt:lpstr>            Финансовый отдел администрации Архангельского сельского поселения</vt:lpstr>
      <vt:lpstr>            Финансовый  отдел  администрации  Архангельского  сельского поселения</vt:lpstr>
      <vt:lpstr>            Финансовый отдел администрации Архангельского  сельского поселения</vt:lpstr>
      <vt:lpstr>                         Финансовый отдел администрации Архангельского  сельского поселения </vt:lpstr>
      <vt:lpstr>                            Финансовый отдел администрации Архангельского сельского поселения</vt:lpstr>
      <vt:lpstr>            Финансовый отдел администрации Архангельского  сельского поселения</vt:lpstr>
      <vt:lpstr>            Финансовый отдел администрации Архангельского  сельского поселения</vt:lpstr>
      <vt:lpstr>            Финансовый отдел администрации  Купросского сельского поселения</vt:lpstr>
      <vt:lpstr>            Финансовый отдел администрации Купросского сельского поселения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Slavyahta</dc:creator>
  <cp:lastModifiedBy>User</cp:lastModifiedBy>
  <cp:revision>216</cp:revision>
  <cp:lastPrinted>2016-05-18T13:40:50Z</cp:lastPrinted>
  <dcterms:created xsi:type="dcterms:W3CDTF">1601-01-01T00:00:00Z</dcterms:created>
  <dcterms:modified xsi:type="dcterms:W3CDTF">2018-04-16T07:26:57Z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